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57" r:id="rId4"/>
    <p:sldId id="258" r:id="rId5"/>
    <p:sldId id="260" r:id="rId6"/>
    <p:sldId id="261" r:id="rId7"/>
    <p:sldId id="268" r:id="rId8"/>
    <p:sldId id="262" r:id="rId9"/>
    <p:sldId id="263" r:id="rId10"/>
  </p:sldIdLst>
  <p:sldSz cx="9144000" cy="6858000" type="screen4x3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512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2290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34950"/>
            <a:ext cx="1903413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234950"/>
            <a:ext cx="556260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42440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139D2B1-B482-491E-8099-91E062067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747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B818262-15F0-4F3C-9E8E-E0FA66B6CC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8149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087B1C9-2BC9-4857-A822-4D44566C50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6397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2213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1413" y="1752600"/>
            <a:ext cx="3733800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2D514D0-101D-4885-A3AD-191C5768A2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4129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7ED1CBF-870D-4670-A3A0-579356AA7A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649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57B276E-698D-4B5F-8912-C96A8FCFB8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1962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949AF93-FED2-408B-A67C-87504989FA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1472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53C417D-526F-400A-81D1-61297037F3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3440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0459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DC65100-41FB-4603-BB0C-E4D9B8D2FF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2476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37C981D-71F3-4516-83F3-5F8DB1EF35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1869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34950"/>
            <a:ext cx="1903413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234950"/>
            <a:ext cx="556260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36F0741-B82C-4533-81C6-4D3B0826B1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1658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26704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2213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1413" y="1752600"/>
            <a:ext cx="3733800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865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0251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0409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5773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730180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6552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1016000" y="1600200"/>
            <a:ext cx="7670800" cy="1588"/>
          </a:xfrm>
          <a:prstGeom prst="line">
            <a:avLst/>
          </a:prstGeom>
          <a:noFill/>
          <a:ln w="3240">
            <a:solidFill>
              <a:srgbClr val="CBBD8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334"/>
          <a:stretch>
            <a:fillRect/>
          </a:stretch>
        </p:blipFill>
        <p:spPr bwMode="auto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b="533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auto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t="399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34950"/>
            <a:ext cx="76184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184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344682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CC0000"/>
          </a:solidFill>
          <a:latin typeface="+mj-lt"/>
          <a:ea typeface="+mj-ea"/>
          <a:cs typeface="+mj-cs"/>
        </a:defRPr>
      </a:lvl1pPr>
      <a:lvl2pPr marL="742950" indent="-28575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2pPr>
      <a:lvl3pPr marL="11430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3pPr>
      <a:lvl4pPr marL="16002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4pPr>
      <a:lvl5pPr marL="20574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5pPr>
      <a:lvl6pPr marL="25146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29718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34290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38862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auto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 t="399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34950"/>
            <a:ext cx="7618413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184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84263" y="60960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522663" y="60960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6951663" y="6096000"/>
            <a:ext cx="190341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AA45B0A9-804D-4332-9CDB-2A19DDA4EC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10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CC0000"/>
          </a:solidFill>
          <a:latin typeface="+mj-lt"/>
          <a:ea typeface="+mj-ea"/>
          <a:cs typeface="+mj-cs"/>
        </a:defRPr>
      </a:lvl1pPr>
      <a:lvl2pPr marL="742950" indent="-28575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2pPr>
      <a:lvl3pPr marL="11430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3pPr>
      <a:lvl4pPr marL="16002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4pPr>
      <a:lvl5pPr marL="20574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5pPr>
      <a:lvl6pPr marL="25146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29718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34290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38862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ms-MY" dirty="0" smtClean="0"/>
              <a:t>STYLES AND STRATEGIES</a:t>
            </a:r>
            <a:endParaRPr lang="ms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ms-MY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smtClean="0"/>
              <a:t>PROCESS </a:t>
            </a:r>
            <a:r>
              <a:rPr lang="ms-MY" dirty="0" smtClean="0"/>
              <a:t>STYLE, AND STRATEGY</a:t>
            </a:r>
            <a:endParaRPr lang="ms-MY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ms-MY" dirty="0" smtClean="0"/>
              <a:t>Process of style and strategy is to engage humans in assocation, transfer, generalisation, and attrition.</a:t>
            </a:r>
            <a:endParaRPr lang="ms-MY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s-MY" dirty="0" smtClean="0"/>
              <a:t>DEFINITION OF STYLE AND STRATEGY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Arial" charset="0"/>
              </a:rPr>
              <a:t>STYLE</a:t>
            </a:r>
          </a:p>
          <a:p>
            <a:pPr>
              <a:buNone/>
            </a:pPr>
            <a:r>
              <a:rPr lang="en-GB" dirty="0" smtClean="0">
                <a:latin typeface="Arial" charset="0"/>
              </a:rPr>
              <a:t>  consistent  and rather enduring tendencies or preferences within an individual.</a:t>
            </a:r>
          </a:p>
          <a:p>
            <a:pPr>
              <a:buNone/>
            </a:pPr>
            <a:endParaRPr lang="ms-MY" dirty="0" smtClean="0">
              <a:solidFill>
                <a:srgbClr val="FFFF00"/>
              </a:solidFill>
              <a:latin typeface="Arial" charset="0"/>
            </a:endParaRPr>
          </a:p>
          <a:p>
            <a:pPr>
              <a:buFont typeface="Wingdings" pitchFamily="2" charset="2"/>
              <a:buChar char="v"/>
            </a:pPr>
            <a:r>
              <a:rPr lang="ms-MY" dirty="0" smtClean="0">
                <a:latin typeface="Arial" charset="0"/>
              </a:rPr>
              <a:t>STRATEGIES</a:t>
            </a:r>
          </a:p>
          <a:p>
            <a:pPr>
              <a:buNone/>
            </a:pPr>
            <a:r>
              <a:rPr lang="ms-MY" dirty="0" smtClean="0">
                <a:latin typeface="Arial" charset="0"/>
              </a:rPr>
              <a:t>  </a:t>
            </a:r>
            <a:r>
              <a:rPr lang="en-GB" dirty="0" smtClean="0">
                <a:latin typeface="Arial" charset="0"/>
              </a:rPr>
              <a:t>specific methods of approaching a problem or </a:t>
            </a:r>
          </a:p>
          <a:p>
            <a:pPr>
              <a:buNone/>
            </a:pPr>
            <a:r>
              <a:rPr lang="en-GB" dirty="0" smtClean="0">
                <a:latin typeface="Arial" charset="0"/>
              </a:rPr>
              <a:t>  task, modes of operation for achieving a  </a:t>
            </a:r>
          </a:p>
          <a:p>
            <a:pPr>
              <a:buNone/>
            </a:pPr>
            <a:r>
              <a:rPr lang="en-GB" dirty="0" smtClean="0">
                <a:latin typeface="Arial" charset="0"/>
              </a:rPr>
              <a:t>  particular end, planned designs for controlling </a:t>
            </a:r>
          </a:p>
          <a:p>
            <a:pPr>
              <a:buNone/>
            </a:pPr>
            <a:r>
              <a:rPr lang="en-GB" dirty="0" smtClean="0">
                <a:latin typeface="Arial" charset="0"/>
              </a:rPr>
              <a:t>  and manipulating certain information.</a:t>
            </a:r>
          </a:p>
          <a:p>
            <a:endParaRPr lang="ms-MY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s-MY" dirty="0" smtClean="0"/>
              <a:t>A FEW IMPORTANT THINGS OF SECOND LANGUAGE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ms-MY" dirty="0" smtClean="0"/>
              <a:t>Field Independence (FI)</a:t>
            </a:r>
          </a:p>
          <a:p>
            <a:pPr>
              <a:buNone/>
            </a:pPr>
            <a:r>
              <a:rPr lang="ms-MY" dirty="0" smtClean="0"/>
              <a:t>  - Enables you to distinguish parts from whole, to concentrate on something.</a:t>
            </a:r>
          </a:p>
          <a:p>
            <a:pPr>
              <a:buNone/>
            </a:pPr>
            <a:r>
              <a:rPr lang="ms-MY" dirty="0" smtClean="0"/>
              <a:t> eg : reading a book in a noisy place.</a:t>
            </a:r>
          </a:p>
          <a:p>
            <a:pPr marL="624078" indent="-514350">
              <a:buNone/>
            </a:pPr>
            <a:r>
              <a:rPr lang="ms-MY" dirty="0" smtClean="0"/>
              <a:t>   </a:t>
            </a:r>
          </a:p>
          <a:p>
            <a:pPr marL="624078" indent="-514350">
              <a:buNone/>
            </a:pPr>
            <a:r>
              <a:rPr lang="ms-MY" dirty="0" smtClean="0"/>
              <a:t>  - To analyze separate variables without the contamination of neghboring variables.</a:t>
            </a:r>
          </a:p>
          <a:p>
            <a:pPr>
              <a:buNone/>
            </a:pPr>
            <a:endParaRPr lang="ms-MY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ms-MY" dirty="0" smtClean="0"/>
              <a:t> Field Dependences (FD)</a:t>
            </a:r>
          </a:p>
          <a:p>
            <a:pPr>
              <a:buNone/>
            </a:pPr>
            <a:r>
              <a:rPr lang="ms-MY" dirty="0" smtClean="0"/>
              <a:t>  - Field dependence is </a:t>
            </a:r>
            <a:r>
              <a:rPr lang="ms-MY" smtClean="0"/>
              <a:t>a concept in field of cognitive </a:t>
            </a:r>
            <a:r>
              <a:rPr lang="ms-MY" dirty="0" smtClean="0"/>
              <a:t>styles.</a:t>
            </a:r>
          </a:p>
          <a:p>
            <a:pPr>
              <a:buNone/>
            </a:pPr>
            <a:endParaRPr lang="ms-MY" dirty="0" smtClean="0"/>
          </a:p>
          <a:p>
            <a:pPr>
              <a:buNone/>
            </a:pPr>
            <a:r>
              <a:rPr lang="ms-MY" dirty="0" smtClean="0"/>
              <a:t>  - Is conversly the tedency to be “dependent” on the total field are not easily percieved.</a:t>
            </a:r>
          </a:p>
          <a:p>
            <a:pPr>
              <a:buNone/>
            </a:pPr>
            <a:endParaRPr lang="ms-MY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s-MY" dirty="0" smtClean="0"/>
              <a:t>LEFT AND RIGHT BRAIN FUNCTIONING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ms-MY" dirty="0" smtClean="0"/>
              <a:t> The human brain is divided into two hemisphere – left and right hemisphere.</a:t>
            </a:r>
          </a:p>
          <a:p>
            <a:pPr>
              <a:buFont typeface="Wingdings" pitchFamily="2" charset="2"/>
              <a:buChar char="v"/>
            </a:pPr>
            <a:endParaRPr lang="ms-MY" dirty="0" smtClean="0"/>
          </a:p>
          <a:p>
            <a:pPr>
              <a:buFont typeface="Wingdings" pitchFamily="2" charset="2"/>
              <a:buChar char="v"/>
            </a:pPr>
            <a:r>
              <a:rPr lang="ms-MY" dirty="0" smtClean="0"/>
              <a:t> The left and right brain construct helps to define another useful learning style continuum, with implications for second language learning and teaching.</a:t>
            </a:r>
            <a:endParaRPr lang="ms-MY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ms-MY" dirty="0" smtClean="0"/>
              <a:t>AMBIGUITY TOLERANCE AND INTOLERANCE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ms-MY" dirty="0" smtClean="0"/>
              <a:t> TOLERANCE : Some people are relaxtively open-minded in accepting ideologies, events and facts that contradict their own reviews.</a:t>
            </a:r>
          </a:p>
          <a:p>
            <a:pPr>
              <a:buFont typeface="Wingdings" pitchFamily="2" charset="2"/>
              <a:buChar char="v"/>
            </a:pPr>
            <a:endParaRPr lang="ms-MY" dirty="0" smtClean="0"/>
          </a:p>
          <a:p>
            <a:pPr>
              <a:buFont typeface="Wingdings" pitchFamily="2" charset="2"/>
              <a:buChar char="v"/>
            </a:pPr>
            <a:r>
              <a:rPr lang="ms-MY" dirty="0" smtClean="0"/>
              <a:t>INTOLERANCE : Some people are closed-minded are dogmatic, they tend to reject items that are contradictory or slightly incongruent with their existing system</a:t>
            </a:r>
            <a:endParaRPr lang="ms-M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dirty="0" smtClean="0"/>
              <a:t>CLASSROOM SETTING</a:t>
            </a:r>
            <a:endParaRPr lang="ms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ms-MY" dirty="0" smtClean="0"/>
              <a:t> VISUAL – Visual learners tend to prefer reading and studying chart, drawing and other graphic information.</a:t>
            </a:r>
          </a:p>
          <a:p>
            <a:pPr>
              <a:buFont typeface="Wingdings" pitchFamily="2" charset="2"/>
              <a:buChar char="v"/>
            </a:pPr>
            <a:endParaRPr lang="ms-MY" dirty="0" smtClean="0"/>
          </a:p>
          <a:p>
            <a:pPr>
              <a:buFont typeface="Wingdings" pitchFamily="2" charset="2"/>
              <a:buChar char="v"/>
            </a:pPr>
            <a:r>
              <a:rPr lang="ms-MY" dirty="0" smtClean="0"/>
              <a:t>AUDITORY – Auditory learners prefer listening to lecturers and audiotapes.</a:t>
            </a:r>
            <a:endParaRPr lang="ms-MY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Theme2" id="{7B6382E9-0119-4A0F-964F-9484E0A95783}" vid="{021DCFB6-5A71-45F1-821C-2D977204149E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303</TotalTime>
  <Words>294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Theme2</vt:lpstr>
      <vt:lpstr>Office Theme</vt:lpstr>
      <vt:lpstr>STYLES AND STRATEGIES</vt:lpstr>
      <vt:lpstr>PROCESS STYLE, AND STRATEGY</vt:lpstr>
      <vt:lpstr>DEFINITION OF STYLE AND STRATEGY</vt:lpstr>
      <vt:lpstr>A FEW IMPORTANT THINGS OF SECOND LANGUAGE</vt:lpstr>
      <vt:lpstr>Slide 5</vt:lpstr>
      <vt:lpstr>LEFT AND RIGHT BRAIN FUNCTIONING</vt:lpstr>
      <vt:lpstr>AMBIGUITY TOLERANCE AND INTOLERANCE</vt:lpstr>
      <vt:lpstr>CLASSROOM SETTING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STYLES AND STRATEGIES</dc:title>
  <dc:creator>USER</dc:creator>
  <cp:lastModifiedBy>Bakri</cp:lastModifiedBy>
  <cp:revision>20</cp:revision>
  <dcterms:created xsi:type="dcterms:W3CDTF">2014-11-19T11:51:31Z</dcterms:created>
  <dcterms:modified xsi:type="dcterms:W3CDTF">2015-01-15T03:46:26Z</dcterms:modified>
</cp:coreProperties>
</file>